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9" roundtripDataSignature="AMtx7mhy6y7SO+6Ty5tWieoyLu8opLnG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44" Type="http://schemas.openxmlformats.org/officeDocument/2006/relationships/font" Target="fonts/HelveticaNeueLight-boldItalic.fntdata"/><Relationship Id="rId43" Type="http://schemas.openxmlformats.org/officeDocument/2006/relationships/font" Target="fonts/HelveticaNeueLight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33" Type="http://schemas.openxmlformats.org/officeDocument/2006/relationships/font" Target="fonts/MontserratMedium-regular.fntdata"/><Relationship Id="rId32" Type="http://schemas.openxmlformats.org/officeDocument/2006/relationships/font" Target="fonts/Montserrat-boldItalic.fntdata"/><Relationship Id="rId35" Type="http://schemas.openxmlformats.org/officeDocument/2006/relationships/font" Target="fonts/MontserratMedium-italic.fntdata"/><Relationship Id="rId34" Type="http://schemas.openxmlformats.org/officeDocument/2006/relationships/font" Target="fonts/MontserratMedium-bold.fntdata"/><Relationship Id="rId37" Type="http://schemas.openxmlformats.org/officeDocument/2006/relationships/font" Target="fonts/HelveticaNeue-regular.fntdata"/><Relationship Id="rId36" Type="http://schemas.openxmlformats.org/officeDocument/2006/relationships/font" Target="fonts/MontserratMedium-boldItalic.fntdata"/><Relationship Id="rId39" Type="http://schemas.openxmlformats.org/officeDocument/2006/relationships/font" Target="fonts/HelveticaNeue-italic.fntdata"/><Relationship Id="rId38" Type="http://schemas.openxmlformats.org/officeDocument/2006/relationships/font" Target="fonts/HelveticaNeue-bold.fntdata"/><Relationship Id="rId20" Type="http://schemas.openxmlformats.org/officeDocument/2006/relationships/font" Target="fonts/RobotoSlab-bold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29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1d839cb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a1d839cb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1d839cb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a1d839cb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1d839cb4c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a1d839cb4c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1d839cb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a1d839cb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1d839cb4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a1d839cb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1d839cb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a1d839cb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1d839cb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a1d839cb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d839cb4c_0_16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ga1d839cb4c_0_16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ga1d839cb4c_0_1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1d839cb4c_0_168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Google Shape;224;ga1d839cb4c_0_168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ga1d839cb4c_0_168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ga1d839cb4c_0_1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1d839cb4c_0_173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ga1d839cb4c_0_17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d839cb4c_0_176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Google Shape;232;ga1d839cb4c_0_176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ga1d839cb4c_0_176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Google Shape;234;ga1d839cb4c_0_1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1d839cb4c_0_18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ga1d839cb4c_0_18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d839cb4c_0_18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ga1d839cb4c_0_18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ga1d839cb4c_0_18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1d839cb4c_0_188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ga1d839cb4c_0_18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ga1d839cb4c_0_188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Google Shape;246;ga1d839cb4c_0_18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1d839cb4c_0_19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ga1d839cb4c_0_19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1d839cb4c_0_196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2" name="Google Shape;252;ga1d839cb4c_0_196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ga1d839cb4c_0_196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ga1d839cb4c_0_19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d839cb4c_0_201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ga1d839cb4c_0_201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ga1d839cb4c_0_20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d839cb4c_0_20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ga1d839cb4c_0_2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d839cb4c_0_20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1d839cb4c_0_1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ga1d839cb4c_0_160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ga1d839cb4c_0_1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1d839cb4c_0_59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FULL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a1d839cb4c_0_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a1d839cb4c_0_59"/>
          <p:cNvSpPr txBox="1"/>
          <p:nvPr/>
        </p:nvSpPr>
        <p:spPr>
          <a:xfrm>
            <a:off x="707225" y="1293025"/>
            <a:ext cx="57864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returns a table with the all the rows both tables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MySQL full join needs to UNION a LEFT join with a RIGHT join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UNION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 JOIN table_b AS tb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ga1d839cb4c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a1d839cb4c_0_59"/>
          <p:cNvSpPr txBox="1"/>
          <p:nvPr/>
        </p:nvSpPr>
        <p:spPr>
          <a:xfrm>
            <a:off x="5186375" y="2421725"/>
            <a:ext cx="33003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select</a:t>
            </a:r>
            <a:r>
              <a:rPr lang="en"/>
              <a:t> </a:t>
            </a:r>
            <a:r>
              <a:rPr lang="en"/>
              <a:t>*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bank.loan </a:t>
            </a:r>
            <a:r>
              <a:rPr b="1" lang="en"/>
              <a:t>as</a:t>
            </a:r>
            <a:r>
              <a:rPr lang="en"/>
              <a:t> 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on</a:t>
            </a:r>
            <a:r>
              <a:rPr lang="en"/>
              <a:t> a.account_id = l.account_id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</a:t>
            </a:r>
            <a:r>
              <a:rPr b="1" lang="en"/>
              <a:t>nion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select</a:t>
            </a:r>
            <a:r>
              <a:rPr lang="en"/>
              <a:t> *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right join</a:t>
            </a:r>
            <a:r>
              <a:rPr lang="en"/>
              <a:t> bank.loan </a:t>
            </a:r>
            <a:r>
              <a:rPr b="1" lang="en"/>
              <a:t>as</a:t>
            </a:r>
            <a:r>
              <a:rPr lang="en"/>
              <a:t> 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on</a:t>
            </a:r>
            <a:r>
              <a:rPr lang="en"/>
              <a:t> a.account_id = l.account_id;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Joining two tables: JOIN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joins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Unfortunately, after normalization we end up with the information split in many tables. Thus, sometimes we want to gather info which is split in several tables.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a0aef77d17_0_0"/>
          <p:cNvPicPr preferRelativeResize="0"/>
          <p:nvPr/>
        </p:nvPicPr>
        <p:blipFill rotWithShape="1">
          <a:blip r:embed="rId4">
            <a:alphaModFix/>
          </a:blip>
          <a:srcRect b="6521" l="6024" r="27552" t="5589"/>
          <a:stretch/>
        </p:blipFill>
        <p:spPr>
          <a:xfrm>
            <a:off x="3827659" y="2551925"/>
            <a:ext cx="2190642" cy="191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1d839cb4c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 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a1d839cb4c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a1d839cb4c_0_1"/>
          <p:cNvSpPr txBox="1"/>
          <p:nvPr/>
        </p:nvSpPr>
        <p:spPr>
          <a:xfrm>
            <a:off x="707225" y="1369225"/>
            <a:ext cx="4971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Joining two tables in not so easy as it may look like. We need to answer some questions before: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How, vertically or horizontally? (concat, merge in Python)?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about the records inside in each table, should be on both or only in one?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is a method to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combine tables horizontally</a:t>
            </a:r>
            <a:endParaRPr b="1"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a1d839cb4c_0_1"/>
          <p:cNvSpPr txBox="1"/>
          <p:nvPr/>
        </p:nvSpPr>
        <p:spPr>
          <a:xfrm>
            <a:off x="6109252" y="7731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Vertically</a:t>
            </a:r>
            <a:endParaRPr/>
          </a:p>
        </p:txBody>
      </p:sp>
      <p:sp>
        <p:nvSpPr>
          <p:cNvPr id="297" name="Google Shape;297;ga1d839cb4c_0_1"/>
          <p:cNvSpPr/>
          <p:nvPr/>
        </p:nvSpPr>
        <p:spPr>
          <a:xfrm>
            <a:off x="6453810" y="118472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/>
          </a:p>
        </p:txBody>
      </p:sp>
      <p:sp>
        <p:nvSpPr>
          <p:cNvPr id="298" name="Google Shape;298;ga1d839cb4c_0_1"/>
          <p:cNvSpPr/>
          <p:nvPr/>
        </p:nvSpPr>
        <p:spPr>
          <a:xfrm>
            <a:off x="6453809" y="1677510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/>
          </a:p>
        </p:txBody>
      </p:sp>
      <p:sp>
        <p:nvSpPr>
          <p:cNvPr id="299" name="Google Shape;299;ga1d839cb4c_0_1"/>
          <p:cNvSpPr txBox="1"/>
          <p:nvPr/>
        </p:nvSpPr>
        <p:spPr>
          <a:xfrm>
            <a:off x="5956852" y="24495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Horizontally</a:t>
            </a:r>
            <a:endParaRPr/>
          </a:p>
        </p:txBody>
      </p:sp>
      <p:sp>
        <p:nvSpPr>
          <p:cNvPr id="300" name="Google Shape;300;ga1d839cb4c_0_1"/>
          <p:cNvSpPr/>
          <p:nvPr/>
        </p:nvSpPr>
        <p:spPr>
          <a:xfrm>
            <a:off x="5433392" y="289477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/>
          </a:p>
        </p:txBody>
      </p:sp>
      <p:sp>
        <p:nvSpPr>
          <p:cNvPr id="301" name="Google Shape;301;ga1d839cb4c_0_1"/>
          <p:cNvSpPr/>
          <p:nvPr/>
        </p:nvSpPr>
        <p:spPr>
          <a:xfrm>
            <a:off x="7176280" y="2894771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ga1d839cb4c_0_144"/>
          <p:cNvCxnSpPr/>
          <p:nvPr/>
        </p:nvCxnSpPr>
        <p:spPr>
          <a:xfrm rot="10800000">
            <a:off x="3579305" y="-29519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07" name="Google Shape;307;ga1d839cb4c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011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a1d839cb4c_0_144"/>
          <p:cNvSpPr/>
          <p:nvPr/>
        </p:nvSpPr>
        <p:spPr>
          <a:xfrm>
            <a:off x="406400" y="488950"/>
            <a:ext cx="2547000" cy="284100"/>
          </a:xfrm>
          <a:prstGeom prst="rect">
            <a:avLst/>
          </a:prstGeom>
          <a:solidFill>
            <a:srgbClr val="64C3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a1d839cb4c_0_144"/>
          <p:cNvSpPr txBox="1"/>
          <p:nvPr/>
        </p:nvSpPr>
        <p:spPr>
          <a:xfrm>
            <a:off x="320728" y="473869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Types of Joins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ga1d839cb4c_0_144"/>
          <p:cNvSpPr txBox="1"/>
          <p:nvPr/>
        </p:nvSpPr>
        <p:spPr>
          <a:xfrm>
            <a:off x="-166969" y="2016919"/>
            <a:ext cx="35181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Types of joins</a:t>
            </a:r>
            <a:endParaRPr/>
          </a:p>
        </p:txBody>
      </p:sp>
      <p:pic>
        <p:nvPicPr>
          <p:cNvPr id="311" name="Google Shape;311;ga1d839cb4c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425" y="306393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1d839cb4c_0_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697" y="302331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a1d839cb4c_0_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9969" y="3023310"/>
            <a:ext cx="1260279" cy="8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a1d839cb4c_0_144"/>
          <p:cNvSpPr txBox="1"/>
          <p:nvPr/>
        </p:nvSpPr>
        <p:spPr>
          <a:xfrm>
            <a:off x="4042346" y="4129838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endParaRPr/>
          </a:p>
        </p:txBody>
      </p:sp>
      <p:sp>
        <p:nvSpPr>
          <p:cNvPr id="315" name="Google Shape;315;ga1d839cb4c_0_144"/>
          <p:cNvSpPr txBox="1"/>
          <p:nvPr/>
        </p:nvSpPr>
        <p:spPr>
          <a:xfrm>
            <a:off x="5659664" y="4128475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Join</a:t>
            </a:r>
            <a:endParaRPr/>
          </a:p>
        </p:txBody>
      </p:sp>
      <p:sp>
        <p:nvSpPr>
          <p:cNvPr id="316" name="Google Shape;316;ga1d839cb4c_0_144"/>
          <p:cNvSpPr txBox="1"/>
          <p:nvPr/>
        </p:nvSpPr>
        <p:spPr>
          <a:xfrm>
            <a:off x="7104936" y="4070551"/>
            <a:ext cx="116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endParaRPr/>
          </a:p>
        </p:txBody>
      </p:sp>
      <p:pic>
        <p:nvPicPr>
          <p:cNvPr id="317" name="Google Shape;317;ga1d839cb4c_0_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0124" y="1057961"/>
            <a:ext cx="1260275" cy="7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a1d839cb4c_0_144"/>
          <p:cNvSpPr txBox="1"/>
          <p:nvPr/>
        </p:nvSpPr>
        <p:spPr>
          <a:xfrm>
            <a:off x="5507276" y="2071075"/>
            <a:ext cx="126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Join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1d839cb4c_0_3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 SYNTAX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a1d839cb4c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a1d839cb4c_0_3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syntax is: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TYPEOF JOIN table_b AS tb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ta.col_x = tb.col_y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TYPEOF = (INNER, LEFT, RIGHT, FULL)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1d839cb4c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INNER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a1d839cb4c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a1d839cb4c_0_22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INNER JOIN (default) returns only the matching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rows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both tables.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INNER JOIN table_b AS tb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inner join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a.account_id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ga1d839cb4c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1d839cb4c_0_4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LEFT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a1d839cb4c_0_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a1d839cb4c_0_43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returns a table with the all the rows on the left table and the matching ones on the right.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OB ta.col_x = tb.col_y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left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ga1d839cb4c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d839cb4c_0_51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RIGHT JOIN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a1d839cb4c_0_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a1d839cb4c_0_51"/>
          <p:cNvSpPr txBox="1"/>
          <p:nvPr/>
        </p:nvSpPr>
        <p:spPr>
          <a:xfrm>
            <a:off x="707225" y="12930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RIGHT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returns a table with the all the rows on the right table and the matching ones on the right.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t_b.col_m FROM table_a AS ta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JOIN table_b AS tb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OB ta.col_x = tb.col_y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right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</a:t>
            </a:r>
            <a:endParaRPr sz="16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ga1d839cb4c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